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58" r:id="rId4"/>
    <p:sldId id="279" r:id="rId5"/>
    <p:sldId id="259" r:id="rId6"/>
    <p:sldId id="260" r:id="rId7"/>
    <p:sldId id="261" r:id="rId8"/>
    <p:sldId id="280" r:id="rId9"/>
    <p:sldId id="281" r:id="rId10"/>
    <p:sldId id="264" r:id="rId11"/>
    <p:sldId id="266" r:id="rId12"/>
    <p:sldId id="282" r:id="rId13"/>
    <p:sldId id="270" r:id="rId14"/>
    <p:sldId id="271" r:id="rId15"/>
    <p:sldId id="272" r:id="rId16"/>
    <p:sldId id="283" r:id="rId17"/>
    <p:sldId id="273" r:id="rId18"/>
    <p:sldId id="288" r:id="rId19"/>
    <p:sldId id="284" r:id="rId20"/>
    <p:sldId id="285" r:id="rId21"/>
    <p:sldId id="286" r:id="rId22"/>
    <p:sldId id="287" r:id="rId23"/>
    <p:sldId id="275" r:id="rId24"/>
    <p:sldId id="277" r:id="rId25"/>
    <p:sldId id="291" r:id="rId26"/>
    <p:sldId id="290" r:id="rId27"/>
    <p:sldId id="278" r:id="rId28"/>
    <p:sldId id="289" r:id="rId2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9562B72-FA24-D762-0169-28FF7BD85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Training a logistic regression model with scikit-learn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D715115-8F80-E028-40F6-4F1A1E18C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Logistic_Regression.ipynb</a:t>
            </a:r>
            <a:endParaRPr lang="en-US" altLang="zh-TW" dirty="0"/>
          </a:p>
          <a:p>
            <a:r>
              <a:rPr lang="en-US" altLang="zh-TW" dirty="0"/>
              <a:t>logistic_regression.py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4120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E8BA8D-5193-249E-748D-082DD0FFD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Maximum margin classification with support vector machines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C117FE5-C818-5EF7-9A00-AD03D6B22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SVM as an Extension of Perceptron</a:t>
            </a:r>
            <a:r>
              <a:rPr lang="en-US" altLang="zh-TW" dirty="0"/>
              <a:t>: Like the perceptron, SVM is a powerful classification algorithm but focuses on a different optimization goal.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Optimization Objective Shift</a:t>
            </a:r>
            <a:r>
              <a:rPr lang="en-US" altLang="zh-TW" dirty="0"/>
              <a:t>: Instead of minimizing misclassification errors, SVM maximizes the margin.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Margin Definition</a:t>
            </a:r>
            <a:r>
              <a:rPr lang="en-US" altLang="zh-TW" dirty="0"/>
              <a:t>: The margin is the distance between the decision boundary and the closest training examples.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Support Vectors</a:t>
            </a:r>
            <a:r>
              <a:rPr lang="en-US" altLang="zh-TW" dirty="0"/>
              <a:t>: These closest examples define the margin and play a key role in determining the optimal hyperplane.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20891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BCDF47-3247-EC0B-D625-D61BB6450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DAADBF5-4528-A2FE-4518-07197C352D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5242" y="1825625"/>
            <a:ext cx="9481515" cy="4351338"/>
          </a:xfrm>
        </p:spPr>
      </p:pic>
    </p:spTree>
    <p:extLst>
      <p:ext uri="{BB962C8B-B14F-4D97-AF65-F5344CB8AC3E}">
        <p14:creationId xmlns:p14="http://schemas.microsoft.com/office/powerpoint/2010/main" val="3114190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264683-AE39-9003-5481-12772190B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Solving nonlinear problems using a kernel SVM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324934-F2C5-7663-79F2-8F82F8604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SVM Popularity</a:t>
            </a:r>
            <a:r>
              <a:rPr lang="en-US" altLang="zh-TW" dirty="0"/>
              <a:t>: Widely used because it can handle nonlinear classification problems through kernelization.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Kernel Trick</a:t>
            </a:r>
            <a:r>
              <a:rPr lang="en-US" altLang="zh-TW" dirty="0"/>
              <a:t>: Transforms data into a higher-dimensional space, making nonlinear relationships linearly separable.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Kernel SVM Introduction</a:t>
            </a:r>
            <a:r>
              <a:rPr lang="en-US" altLang="zh-TW" dirty="0"/>
              <a:t>: Most common variant of SVMs, crucial for tackling complex decision boundaries.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Synthetic Dataset Creation</a:t>
            </a:r>
            <a:r>
              <a:rPr lang="en-US" altLang="zh-TW" dirty="0"/>
              <a:t>: Before exploring kernel SVM, generating a dataset helps visualize nonlinear classification challenges.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75153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8905F2-1869-73A3-8FBD-70CB5CDEA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Kernel methods for linearly inseparable data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AA7F084-63B4-3FB6-27FA-127A17445E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3767" y="1825625"/>
            <a:ext cx="4884465" cy="4351338"/>
          </a:xfrm>
        </p:spPr>
      </p:pic>
    </p:spTree>
    <p:extLst>
      <p:ext uri="{BB962C8B-B14F-4D97-AF65-F5344CB8AC3E}">
        <p14:creationId xmlns:p14="http://schemas.microsoft.com/office/powerpoint/2010/main" val="2336950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322A2B-2D58-A9A8-DA2F-2CE9787D7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the kernel trick to find separating hyperplanes in a high-dimensional space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14B51E-4986-CE48-43E8-57CA7B699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Feature Space Transformation</a:t>
            </a:r>
            <a:r>
              <a:rPr lang="en-US" altLang="zh-TW" dirty="0"/>
              <a:t>: Nonlinear problems can be addressed by mapping data into a higher-dimensional space using a function ( \phi ).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Linear SVM in Transformed Space</a:t>
            </a:r>
            <a:r>
              <a:rPr lang="en-US" altLang="zh-TW" dirty="0"/>
              <a:t>: Once mapped, a linear SVM model classifies the data in this new space.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Same Mapping for Predictions</a:t>
            </a:r>
            <a:r>
              <a:rPr lang="en-US" altLang="zh-TW" dirty="0"/>
              <a:t>: The same transformation function ( \phi ) is applied to new, unseen data for classification.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Computational Challenge</a:t>
            </a:r>
            <a:r>
              <a:rPr lang="en-US" altLang="zh-TW" dirty="0"/>
              <a:t>: Explicitly constructing new features can be computationally expensive, especially with high-dimensional data.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Kernel Trick Solution</a:t>
            </a:r>
            <a:r>
              <a:rPr lang="en-US" altLang="zh-TW" dirty="0"/>
              <a:t>: Instead of explicitly transforming features, the kernel trick allows efficient computations in the transformed space without direct feature expansion.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934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8646A2-6330-96AA-89FC-8D3338668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DFFF528-39EE-CBD0-4F71-D41D2C3706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393" y="1825625"/>
            <a:ext cx="7989213" cy="4351338"/>
          </a:xfrm>
        </p:spPr>
      </p:pic>
    </p:spTree>
    <p:extLst>
      <p:ext uri="{BB962C8B-B14F-4D97-AF65-F5344CB8AC3E}">
        <p14:creationId xmlns:p14="http://schemas.microsoft.com/office/powerpoint/2010/main" val="2752349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7E50C1-2688-71C9-7C49-793AF4FCA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Decision tree 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E8ED411-7262-6C15-B720-BE544F867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Decision trees are powerful and versatile machine learning algorithms that can be used for both classification and regression tasks.</a:t>
            </a:r>
          </a:p>
          <a:p>
            <a:r>
              <a:rPr lang="en-US" altLang="zh-TW" dirty="0"/>
              <a:t>They are non-parametric supervised learning methods that construct a model in the form of a tree structure.</a:t>
            </a:r>
          </a:p>
          <a:p>
            <a:r>
              <a:rPr lang="en-US" altLang="zh-TW" dirty="0"/>
              <a:t>In a decision tree, each internal node represents a "test" on an attribute, each branch represents the outcome of the test, and each leaf node represents a class label (in classification) or a numerical value (in regression).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17970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4BD6088-A78E-6FDE-88D5-B1A2B617C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A7F5913-ED44-5E10-42F2-6219E85F7F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0994" y="1825625"/>
            <a:ext cx="5570011" cy="4351338"/>
          </a:xfrm>
        </p:spPr>
      </p:pic>
    </p:spTree>
    <p:extLst>
      <p:ext uri="{BB962C8B-B14F-4D97-AF65-F5344CB8AC3E}">
        <p14:creationId xmlns:p14="http://schemas.microsoft.com/office/powerpoint/2010/main" val="144384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3D8BA8-709B-5FE1-F149-B108B2130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556732E-B8EB-0228-384D-49C68F0BB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/>
              <a:t>The core idea behind a decision tree is to split the data into subsets based on the values of the input features. This splitting process continues recursively until a stopping criterion is met (e.g., maximum depth reached, minimum samples per leaf, or purity of the leaf node).</a:t>
            </a:r>
          </a:p>
          <a:p>
            <a:r>
              <a:rPr lang="en-US" altLang="zh-TW" dirty="0"/>
              <a:t>At each node, the algorithm chooses the "best" feature to split on based on certain criteria:</a:t>
            </a:r>
          </a:p>
          <a:p>
            <a:pPr lvl="1"/>
            <a:r>
              <a:rPr lang="en-US" altLang="zh-TW" dirty="0">
                <a:solidFill>
                  <a:srgbClr val="0070C0"/>
                </a:solidFill>
              </a:rPr>
              <a:t>Gini Impurity</a:t>
            </a:r>
            <a:r>
              <a:rPr lang="en-US" altLang="zh-TW" dirty="0"/>
              <a:t>: A measure of how often a randomly chosen element from the set would be incorrectly labeled if it were randomly labeled according to the distribution of labels in the subset. A Gini impurity of 0 means the node is perfectly pure (all samples belong to the same class).</a:t>
            </a:r>
          </a:p>
          <a:p>
            <a:pPr lvl="1"/>
            <a:r>
              <a:rPr lang="en-US" altLang="zh-TW" dirty="0">
                <a:solidFill>
                  <a:srgbClr val="0070C0"/>
                </a:solidFill>
              </a:rPr>
              <a:t>Entropy (Information Gain)</a:t>
            </a:r>
            <a:r>
              <a:rPr lang="en-US" altLang="zh-TW" dirty="0"/>
              <a:t>: Measures the disorder or uncertainty in a set of samples. The goal is to maximize the information gain at each split, meaning the split should reduce the entropy as much as possible.</a:t>
            </a:r>
          </a:p>
          <a:p>
            <a:r>
              <a:rPr lang="en-US" altLang="zh-TW" dirty="0"/>
              <a:t>The algorithm aims to create splits that result in the purest possible child nodes, meaning nodes where most samples belong to a single class.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615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3: A Tour of Machine Learning Classifiers Using Scikit-Learn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Overview of supervised learning algorithms</a:t>
            </a:r>
            <a:r>
              <a:rPr lang="en-US" altLang="zh-TW" dirty="0"/>
              <a:t>: Focus on classification techniques used in academia and industry.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Comparison of classifiers</a:t>
            </a:r>
            <a:r>
              <a:rPr lang="en-US" altLang="zh-TW" dirty="0"/>
              <a:t>: Exploring strengths and weaknesses of different algorithms.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Introduction to scikit-learn</a:t>
            </a:r>
            <a:r>
              <a:rPr lang="en-US" altLang="zh-TW" dirty="0"/>
              <a:t>: A powerful library with a user-friendly Python API for machine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algorithms covered</a:t>
            </a:r>
            <a:r>
              <a:rPr lang="en-US" altLang="zh-TW" dirty="0"/>
              <a:t>: Logistic regression, support vector machines, decision trees, and k-nearest neighbors.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Decision boundaries</a:t>
            </a:r>
            <a:r>
              <a:rPr lang="en-US" altLang="zh-TW" dirty="0"/>
              <a:t>: Discussion of linear and nonlinear classifiers.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Practical examples</a:t>
            </a:r>
            <a:r>
              <a:rPr lang="en-US" altLang="zh-TW" dirty="0"/>
              <a:t>: Implementing these algorithms efficiently using scikit-learn.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B729078-1F43-9C8E-BAC8-911AD499A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3260595-48EC-95E9-C60E-BAC36E58B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Key Concepts:</a:t>
            </a:r>
          </a:p>
          <a:p>
            <a:pPr lvl="1"/>
            <a:r>
              <a:rPr lang="en-US" altLang="zh-TW" b="1" dirty="0"/>
              <a:t>Root Node:</a:t>
            </a:r>
            <a:r>
              <a:rPr lang="en-US" altLang="zh-TW" dirty="0"/>
              <a:t> The topmost node of the tree, representing the entire dataset.</a:t>
            </a:r>
          </a:p>
          <a:p>
            <a:pPr lvl="1"/>
            <a:r>
              <a:rPr lang="en-US" altLang="zh-TW" b="1" dirty="0"/>
              <a:t>Internal Nodes:</a:t>
            </a:r>
            <a:r>
              <a:rPr lang="en-US" altLang="zh-TW" dirty="0"/>
              <a:t> Nodes that have branches leading to other nodes. They represent a test on an attribute.</a:t>
            </a:r>
          </a:p>
          <a:p>
            <a:pPr lvl="1"/>
            <a:r>
              <a:rPr lang="en-US" altLang="zh-TW" b="1" dirty="0"/>
              <a:t>Leaf Nodes (Terminal Nodes):</a:t>
            </a:r>
            <a:r>
              <a:rPr lang="en-US" altLang="zh-TW" dirty="0"/>
              <a:t> Nodes that do not have any branches. They represent the final decision or classification.</a:t>
            </a:r>
          </a:p>
          <a:p>
            <a:pPr lvl="1"/>
            <a:r>
              <a:rPr lang="en-US" altLang="zh-TW" b="1" dirty="0"/>
              <a:t>Splitting:</a:t>
            </a:r>
            <a:r>
              <a:rPr lang="en-US" altLang="zh-TW" dirty="0"/>
              <a:t> The process of dividing a node into two or more sub-nodes.</a:t>
            </a:r>
          </a:p>
          <a:p>
            <a:pPr lvl="1"/>
            <a:r>
              <a:rPr lang="en-US" altLang="zh-TW" b="1" dirty="0"/>
              <a:t>Pruning:</a:t>
            </a:r>
            <a:r>
              <a:rPr lang="en-US" altLang="zh-TW" dirty="0"/>
              <a:t> The process of removing branches from the tree that may be causing overfitting.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34620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9A5E12-25D1-A6C7-61F5-0C0AA2620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8359FE9-0436-F232-32C9-F28C8105B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Advantages of Decision Trees</a:t>
            </a:r>
          </a:p>
          <a:p>
            <a:pPr lvl="1"/>
            <a:r>
              <a:rPr lang="en-US" altLang="zh-TW" b="1" dirty="0"/>
              <a:t>Easy to Understand and Interpret:</a:t>
            </a:r>
            <a:r>
              <a:rPr lang="en-US" altLang="zh-TW" dirty="0"/>
              <a:t> The tree structure is intuitive and can be easily visualized.</a:t>
            </a:r>
          </a:p>
          <a:p>
            <a:pPr lvl="1"/>
            <a:r>
              <a:rPr lang="en-US" altLang="zh-TW" b="1" dirty="0"/>
              <a:t>Handle Both Numerical and Categorical Data:</a:t>
            </a:r>
            <a:r>
              <a:rPr lang="en-US" altLang="zh-TW" dirty="0"/>
              <a:t> Can work with different types of features.</a:t>
            </a:r>
          </a:p>
          <a:p>
            <a:pPr lvl="1"/>
            <a:r>
              <a:rPr lang="en-US" altLang="zh-TW" b="1" dirty="0"/>
              <a:t>Little Data Preparation:</a:t>
            </a:r>
            <a:r>
              <a:rPr lang="en-US" altLang="zh-TW" dirty="0"/>
              <a:t> Less data cleaning required compared to some other algorithms (e.g., no need for feature scaling).</a:t>
            </a:r>
          </a:p>
          <a:p>
            <a:pPr lvl="1"/>
            <a:r>
              <a:rPr lang="en-US" altLang="zh-TW" b="1" dirty="0"/>
              <a:t>Non-parametric:</a:t>
            </a:r>
            <a:r>
              <a:rPr lang="en-US" altLang="zh-TW" dirty="0"/>
              <a:t> No assumptions about the data distribution.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9783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2D9BDF-E946-DEDD-9DC0-39D9C4BAB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095C48F-AF57-20C2-D211-C7850D22F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Disadvantages of Decision Trees</a:t>
            </a:r>
          </a:p>
          <a:p>
            <a:pPr lvl="1"/>
            <a:r>
              <a:rPr lang="en-US" altLang="zh-TW" b="1" dirty="0"/>
              <a:t>Overfitting:</a:t>
            </a:r>
            <a:r>
              <a:rPr lang="en-US" altLang="zh-TW" dirty="0"/>
              <a:t> Can easily overfit the training data, especially with deep trees. Pruning and setting hyperparameters are crucial.</a:t>
            </a:r>
          </a:p>
          <a:p>
            <a:pPr lvl="1"/>
            <a:r>
              <a:rPr lang="en-US" altLang="zh-TW" b="1" dirty="0"/>
              <a:t>Instability:</a:t>
            </a:r>
            <a:r>
              <a:rPr lang="en-US" altLang="zh-TW" dirty="0"/>
              <a:t> Small variations in the data can lead to a completely different tree structure.</a:t>
            </a:r>
          </a:p>
          <a:p>
            <a:pPr lvl="1"/>
            <a:r>
              <a:rPr lang="en-US" altLang="zh-TW" b="1" dirty="0"/>
              <a:t>Bias towards Dominant Classes:</a:t>
            </a:r>
            <a:r>
              <a:rPr lang="en-US" altLang="zh-TW" dirty="0"/>
              <a:t> Can be biased if there's a significant class imbalance.</a:t>
            </a:r>
          </a:p>
          <a:p>
            <a:pPr lvl="1"/>
            <a:r>
              <a:rPr lang="en-US" altLang="zh-TW" b="1" dirty="0"/>
              <a:t>Not Always Optimal:</a:t>
            </a:r>
            <a:r>
              <a:rPr lang="en-US" altLang="zh-TW" dirty="0"/>
              <a:t> Finding the globally optimal decision tree is an NP-complete problem; greedy algorithms are used, which may not find the absolute best tree.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35232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5E21D33-0F96-F35B-7DC5-0FE5B7332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Building a decision tree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52AC04-0595-ACB4-637D-AC45763A4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Decision_Tree.ipynb</a:t>
            </a:r>
            <a:endParaRPr lang="en-US" altLang="zh-TW" dirty="0"/>
          </a:p>
          <a:p>
            <a:r>
              <a:rPr lang="en-US" altLang="zh-TW" dirty="0"/>
              <a:t>decision_tree.py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0048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568CF6-0A5E-EAF1-7F5A-45258560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K-nearest neighbors – a lazy learning algorithm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24DFF21-F7F3-894B-3304-E7C873B1A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KNN as a Lazy Learner</a:t>
            </a:r>
            <a:r>
              <a:rPr lang="en-US" altLang="zh-TW" dirty="0"/>
              <a:t>: Unlike other algorithms, KNN doesn’t learn a discriminative function but memorizes the training dataset.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Fundamental Difference</a:t>
            </a:r>
            <a:r>
              <a:rPr lang="en-US" altLang="zh-TW" dirty="0"/>
              <a:t>: It classifies new data based on similarity to existing data points rather than learning an explicit model.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Algorithm Steps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Select the number of neighbors (</a:t>
            </a:r>
            <a:r>
              <a:rPr lang="en-US" altLang="zh-TW" i="1" dirty="0"/>
              <a:t>k</a:t>
            </a:r>
            <a:r>
              <a:rPr lang="en-US" altLang="zh-TW" dirty="0"/>
              <a:t>) and a distance metric.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Identify the </a:t>
            </a:r>
            <a:r>
              <a:rPr lang="en-US" altLang="zh-TW" i="1" dirty="0"/>
              <a:t>k</a:t>
            </a:r>
            <a:r>
              <a:rPr lang="en-US" altLang="zh-TW" dirty="0"/>
              <a:t>-nearest neighbors of the data point to be classified.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Assign the class label based on majority vote among the neighbors.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Illustration</a:t>
            </a:r>
            <a:r>
              <a:rPr lang="en-US" altLang="zh-TW" dirty="0"/>
              <a:t>: A new data point’s class is determined by examining the majority class among its closest neighbors.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5186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967B26F-01F3-48D1-33AD-DA88EF925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F8F14B2-4926-48D4-6AE7-A968D3A90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4082" y="1825625"/>
            <a:ext cx="4343835" cy="4351338"/>
          </a:xfrm>
        </p:spPr>
      </p:pic>
    </p:spTree>
    <p:extLst>
      <p:ext uri="{BB962C8B-B14F-4D97-AF65-F5344CB8AC3E}">
        <p14:creationId xmlns:p14="http://schemas.microsoft.com/office/powerpoint/2010/main" val="4008919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7ECC63-7510-E5C9-F574-80950AE52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0110E0-7778-42B3-EAFE-37E5D08CD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KNN.ipynb</a:t>
            </a:r>
            <a:endParaRPr lang="en-US" altLang="zh-TW" dirty="0"/>
          </a:p>
          <a:p>
            <a:r>
              <a:rPr lang="en-US" altLang="zh-TW"/>
              <a:t>knn.py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03846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0268C9-C8E4-DBAA-A46B-F37B6F299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2D329B5-885E-F5A4-522A-757BDEBA8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Overview of Machine Learning Algorithms</a:t>
            </a:r>
            <a:r>
              <a:rPr lang="en-US" altLang="zh-TW" dirty="0"/>
              <a:t>: Covered techniques for both linear and nonlinear problems.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Decision Trees</a:t>
            </a:r>
            <a:r>
              <a:rPr lang="en-US" altLang="zh-TW" dirty="0"/>
              <a:t>: Valued for interpretability, making them easy to understand and analyze.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Logistic Regression</a:t>
            </a:r>
            <a:r>
              <a:rPr lang="en-US" altLang="zh-TW" dirty="0"/>
              <a:t>: Useful for online learning with stochastic gradient descent (SGD); predicts event probabilities.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Support Vector Machines (SVMs)</a:t>
            </a:r>
            <a:r>
              <a:rPr lang="en-US" altLang="zh-TW" dirty="0"/>
              <a:t>: Powerful linear models that extend to nonlinear classification via the kernel trick but require careful tuning.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473591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595D19-EE1D-5C55-F883-0F90AB3A5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B5EE668-92BB-8DAF-C54A-AF5767D44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b="1" dirty="0"/>
              <a:t>Ensemble Methods (Random Forests)</a:t>
            </a:r>
            <a:r>
              <a:rPr lang="en-US" altLang="zh-TW" dirty="0"/>
              <a:t>: Require minimal tuning, reducing overfitting compared to decision trees, making them practical.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altLang="zh-TW" b="1" dirty="0"/>
              <a:t>K-Nearest Neighbors (KNN)</a:t>
            </a:r>
            <a:r>
              <a:rPr lang="en-US" altLang="zh-TW" dirty="0"/>
              <a:t>: A lazy learning approach that avoids explicit training but has a computationally expensive prediction step.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altLang="zh-TW" b="1" dirty="0"/>
              <a:t>Next Steps</a:t>
            </a:r>
            <a:r>
              <a:rPr lang="en-US" altLang="zh-TW" dirty="0"/>
              <a:t>: The following chapter will cover preprocessing, feature selection, and dimensionality reduction for building stronger models.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altLang="zh-TW" b="1" dirty="0"/>
              <a:t>Future Discussions</a:t>
            </a:r>
            <a:r>
              <a:rPr lang="en-US" altLang="zh-TW" dirty="0"/>
              <a:t>: Chapter 6 will focus on best practices for model evaluation and hyperparameter tuning.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71306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446F57-0ADA-2EB1-C63C-EDDE2F7EA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Choosing a classification algorithm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08BDF12-55FF-326B-37D5-284D826C7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Algorithm Selection</a:t>
            </a:r>
            <a:r>
              <a:rPr lang="en-US" altLang="zh-TW" dirty="0"/>
              <a:t>: Choosing the right classification algorithm requires practice; each has unique assumptions and strengths.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No Free Lunch Theorem</a:t>
            </a:r>
            <a:r>
              <a:rPr lang="en-US" altLang="zh-TW" dirty="0"/>
              <a:t>: No single classifier is optimal for all problems; comparing multiple models is essential.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Influencing Factors</a:t>
            </a:r>
            <a:r>
              <a:rPr lang="en-US" altLang="zh-TW" dirty="0"/>
              <a:t>: Model performance depends on dataset size, feature count, noise levels, and class separability.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4018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B67193-64B2-06B8-B391-6EF0DED1F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20583F8-D6DD-55E4-E15A-54C302FE8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b="1" dirty="0"/>
              <a:t>Five Steps of Model Training</a:t>
            </a:r>
            <a:r>
              <a:rPr lang="en-US" altLang="zh-TW" dirty="0"/>
              <a:t>: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Selecting features and labeled training examples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Choosing a performance metric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Picking and training a learning algorithm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Evaluating the model’s performance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Adjusting settings and tuning hyperparameters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000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02FB94-D85F-4FC9-8A61-2E60AA41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First steps with scikit-learn – training a perceptron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DF5602B-A5FD-B85C-8707-D7EBE1343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Perceptron.ipynb</a:t>
            </a:r>
            <a:endParaRPr lang="en-US" altLang="zh-TW" dirty="0"/>
          </a:p>
          <a:p>
            <a:r>
              <a:rPr lang="en-US" altLang="zh-TW" dirty="0"/>
              <a:t>perceptron.py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0156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D2FCC1-CABB-652F-3864-A9A831CA1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Modeling class probabilities via logistic regression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DEDBEC1-AF25-8B1C-628C-ABFA0B60FD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Perceptron Limitation</a:t>
            </a:r>
            <a:r>
              <a:rPr lang="en-US" altLang="zh-TW" dirty="0"/>
              <a:t>: The perceptron is a simple introduction to classification but fails to converge if classes are not perfectly linearly separable.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Reason for Non-Convergence</a:t>
            </a:r>
            <a:r>
              <a:rPr lang="en-US" altLang="zh-TW" dirty="0"/>
              <a:t>: Weights keep updating because at least one misclassified example remains in each epoch.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Adjustments Won’t Help</a:t>
            </a:r>
            <a:r>
              <a:rPr lang="en-US" altLang="zh-TW" dirty="0"/>
              <a:t>: Modifying the learning rate or increasing epochs does not lead to convergence on such datasets.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Transition to Logistic Regression</a:t>
            </a:r>
            <a:r>
              <a:rPr lang="en-US" altLang="zh-TW" dirty="0"/>
              <a:t>: Given perceptron’s limitations, a more powerful alternative for linear and binary classification is logistic regression.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Logistic Regression Clarification</a:t>
            </a:r>
            <a:r>
              <a:rPr lang="en-US" altLang="zh-TW" dirty="0"/>
              <a:t>: Despite its name, logistic regression is used for classification, not regression.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4169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6016BCF-6C5B-F4A6-857C-6186137B8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Logistic regression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9BB620C-BC39-78E4-8894-C2C4A46063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305" y="1825625"/>
            <a:ext cx="7477389" cy="4351338"/>
          </a:xfrm>
        </p:spPr>
      </p:pic>
    </p:spTree>
    <p:extLst>
      <p:ext uri="{BB962C8B-B14F-4D97-AF65-F5344CB8AC3E}">
        <p14:creationId xmlns:p14="http://schemas.microsoft.com/office/powerpoint/2010/main" val="4056568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D29F88-7B75-57E9-0B06-40C726646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D15D426-64A4-62BF-9FEC-8968D9719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8980" y="1825625"/>
            <a:ext cx="5954040" cy="4351338"/>
          </a:xfrm>
        </p:spPr>
      </p:pic>
    </p:spTree>
    <p:extLst>
      <p:ext uri="{BB962C8B-B14F-4D97-AF65-F5344CB8AC3E}">
        <p14:creationId xmlns:p14="http://schemas.microsoft.com/office/powerpoint/2010/main" val="3571150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040D0C-1443-9C74-0FCC-262A7FDEE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7EF8A81-B46E-518D-DE05-4C62500874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84662"/>
            <a:ext cx="10515600" cy="4033263"/>
          </a:xfrm>
        </p:spPr>
      </p:pic>
    </p:spTree>
    <p:extLst>
      <p:ext uri="{BB962C8B-B14F-4D97-AF65-F5344CB8AC3E}">
        <p14:creationId xmlns:p14="http://schemas.microsoft.com/office/powerpoint/2010/main" val="3546777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1444</Words>
  <Application>Microsoft Office PowerPoint</Application>
  <PresentationFormat>寬螢幕</PresentationFormat>
  <Paragraphs>98</Paragraphs>
  <Slides>28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4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3: A Tour of Machine Learning Classifiers Using Scikit-Learn</vt:lpstr>
      <vt:lpstr>Choosing a classification algorithm</vt:lpstr>
      <vt:lpstr>PowerPoint 簡報</vt:lpstr>
      <vt:lpstr>First steps with scikit-learn – training a perceptron</vt:lpstr>
      <vt:lpstr>Modeling class probabilities via logistic regression</vt:lpstr>
      <vt:lpstr>Logistic regression</vt:lpstr>
      <vt:lpstr>PowerPoint 簡報</vt:lpstr>
      <vt:lpstr>PowerPoint 簡報</vt:lpstr>
      <vt:lpstr>Training a logistic regression model with scikit-learn</vt:lpstr>
      <vt:lpstr>Maximum margin classification with support vector machines</vt:lpstr>
      <vt:lpstr>PowerPoint 簡報</vt:lpstr>
      <vt:lpstr>Solving nonlinear problems using a kernel SVM</vt:lpstr>
      <vt:lpstr>Kernel methods for linearly inseparable data</vt:lpstr>
      <vt:lpstr>Using the kernel trick to find separating hyperplanes in a high-dimensional space</vt:lpstr>
      <vt:lpstr>PowerPoint 簡報</vt:lpstr>
      <vt:lpstr>Decision tree learning</vt:lpstr>
      <vt:lpstr>PowerPoint 簡報</vt:lpstr>
      <vt:lpstr>PowerPoint 簡報</vt:lpstr>
      <vt:lpstr>PowerPoint 簡報</vt:lpstr>
      <vt:lpstr>PowerPoint 簡報</vt:lpstr>
      <vt:lpstr>PowerPoint 簡報</vt:lpstr>
      <vt:lpstr>Building a decision tree</vt:lpstr>
      <vt:lpstr>K-nearest neighbors – a lazy learning algorithm</vt:lpstr>
      <vt:lpstr>PowerPoint 簡報</vt:lpstr>
      <vt:lpstr>PowerPoint 簡報</vt:lpstr>
      <vt:lpstr>Summary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4</cp:revision>
  <dcterms:created xsi:type="dcterms:W3CDTF">2025-05-23T12:34:05Z</dcterms:created>
  <dcterms:modified xsi:type="dcterms:W3CDTF">2025-05-23T15:55:18Z</dcterms:modified>
</cp:coreProperties>
</file>